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2"/>
  </p:notesMasterIdLst>
  <p:handoutMasterIdLst>
    <p:handoutMasterId r:id="rId33"/>
  </p:handoutMasterIdLst>
  <p:sldIdLst>
    <p:sldId id="256" r:id="rId2"/>
    <p:sldId id="286" r:id="rId3"/>
    <p:sldId id="28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9" r:id="rId15"/>
    <p:sldId id="270" r:id="rId16"/>
    <p:sldId id="271" r:id="rId17"/>
    <p:sldId id="272" r:id="rId18"/>
    <p:sldId id="273" r:id="rId19"/>
    <p:sldId id="268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8" r:id="rId31"/>
  </p:sldIdLst>
  <p:sldSz cx="9144000" cy="6858000" type="screen4x3"/>
  <p:notesSz cx="7010400" cy="92964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91" autoAdjust="0"/>
    <p:restoredTop sz="94675" autoAdjust="0"/>
  </p:normalViewPr>
  <p:slideViewPr>
    <p:cSldViewPr snapToGrid="0" snapToObjects="1">
      <p:cViewPr varScale="1">
        <p:scale>
          <a:sx n="86" d="100"/>
          <a:sy n="86" d="100"/>
        </p:scale>
        <p:origin x="930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6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58CF9647-8D24-4FF0-83BA-F4D1CACEC3A4}" type="datetimeFigureOut">
              <a:rPr lang="en-US" smtClean="0"/>
              <a:t>1/22/2019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2E256E39-F724-4D41-BBA5-3234723872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5902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EAD82802-FCB6-7A42-B477-5D4EC1D03D3B}" type="datetimeFigureOut">
              <a:rPr lang="en-US" smtClean="0"/>
              <a:t>1/22/2019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78AF4DDD-0BB9-7049-9307-FAC7E20AEC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0732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MVC allows</a:t>
            </a:r>
            <a:r>
              <a:rPr lang="en-US" baseline="0" dirty="0" smtClean="0"/>
              <a:t> user interactions and code outside the project to be easily abstracted away.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https://</a:t>
            </a:r>
            <a:r>
              <a:rPr lang="en-US" dirty="0" err="1" smtClean="0"/>
              <a:t>developer.apple.com</a:t>
            </a:r>
            <a:r>
              <a:rPr lang="en-US" dirty="0" smtClean="0"/>
              <a:t>/library/mac/documentation/General/Conceptual/</a:t>
            </a:r>
            <a:r>
              <a:rPr lang="en-US" dirty="0" err="1" smtClean="0"/>
              <a:t>DevPedia-CocoaCore</a:t>
            </a:r>
            <a:r>
              <a:rPr lang="en-US" dirty="0" smtClean="0"/>
              <a:t>/</a:t>
            </a:r>
            <a:r>
              <a:rPr lang="en-US" dirty="0" err="1" smtClean="0"/>
              <a:t>ControllerObject.html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AF4DDD-0BB9-7049-9307-FAC7E20AEC5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43227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AF4DDD-0BB9-7049-9307-FAC7E20AEC5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3275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View</a:t>
            </a:r>
            <a:r>
              <a:rPr lang="en-US" baseline="0" dirty="0" smtClean="0"/>
              <a:t> is a subclass of </a:t>
            </a:r>
            <a:r>
              <a:rPr lang="en-US" baseline="0" dirty="0" err="1" smtClean="0"/>
              <a:t>UIView</a:t>
            </a:r>
            <a:endParaRPr lang="en-US" baseline="0" dirty="0" smtClean="0"/>
          </a:p>
          <a:p>
            <a:r>
              <a:rPr lang="en-US" baseline="0" dirty="0" smtClean="0"/>
              <a:t>Controller is a subclass of </a:t>
            </a:r>
            <a:r>
              <a:rPr lang="en-US" baseline="0" dirty="0" err="1" smtClean="0"/>
              <a:t>UIViewController</a:t>
            </a:r>
            <a:endParaRPr lang="en-US" baseline="0" dirty="0" smtClean="0"/>
          </a:p>
          <a:p>
            <a:r>
              <a:rPr lang="en-US" baseline="0" dirty="0" smtClean="0"/>
              <a:t>Model is typically a subclass of </a:t>
            </a:r>
            <a:r>
              <a:rPr lang="en-US" baseline="0" dirty="0" err="1" smtClean="0"/>
              <a:t>NSObject</a:t>
            </a:r>
            <a:r>
              <a:rPr lang="en-US" baseline="0" dirty="0" smtClean="0"/>
              <a:t>, though it does not need to be</a:t>
            </a:r>
          </a:p>
          <a:p>
            <a:endParaRPr lang="en-US" baseline="0" dirty="0" smtClean="0"/>
          </a:p>
          <a:p>
            <a:r>
              <a:rPr lang="en-US" baseline="0" dirty="0" smtClean="0"/>
              <a:t>Model may need to speak with view in performance heavy applications but it is typically not recommended.</a:t>
            </a:r>
          </a:p>
          <a:p>
            <a:endParaRPr lang="en-US" baseline="0" dirty="0" smtClean="0"/>
          </a:p>
          <a:p>
            <a:r>
              <a:rPr lang="en-US" baseline="0" dirty="0" smtClean="0"/>
              <a:t>Controller and view will typically share SOME state data (is a field active, is a field filled in but not returned yet, etc…) , but this can be dangerous and should be regulated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AF4DDD-0BB9-7049-9307-FAC7E20AEC5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1294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 the model be used with a completely different UI and still be functional?  If not then there is some</a:t>
            </a:r>
            <a:r>
              <a:rPr lang="en-US" baseline="0" dirty="0" smtClean="0"/>
              <a:t> intrinsic coupling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AF4DDD-0BB9-7049-9307-FAC7E20AEC5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409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905000"/>
            <a:ext cx="7543800" cy="2593975"/>
          </a:xfrm>
        </p:spPr>
        <p:txBody>
          <a:bodyPr anchor="b"/>
          <a:lstStyle>
            <a:lvl1pPr>
              <a:defRPr sz="6600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4572000"/>
            <a:ext cx="6461760" cy="10668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63C44-6C44-7E43-8924-149021AA9952}" type="datetimeFigureOut">
              <a:rPr lang="en-US" smtClean="0"/>
              <a:t>1/22/2019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9582CF-278F-8D44-9ECB-6DAB007C637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63C44-6C44-7E43-8924-149021AA9952}" type="datetimeFigureOut">
              <a:rPr lang="en-US" smtClean="0"/>
              <a:t>1/22/2019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9582CF-278F-8D44-9ECB-6DAB007C637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1752600" cy="58515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63C44-6C44-7E43-8924-149021AA9952}" type="datetimeFigureOut">
              <a:rPr lang="en-US" smtClean="0"/>
              <a:t>1/22/2019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9582CF-278F-8D44-9ECB-6DAB007C637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63C44-6C44-7E43-8924-149021AA9952}" type="datetimeFigureOut">
              <a:rPr lang="en-US" smtClean="0"/>
              <a:t>1/22/2019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9582CF-278F-8D44-9ECB-6DAB007C637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5486400"/>
            <a:ext cx="7659687" cy="1168400"/>
          </a:xfrm>
        </p:spPr>
        <p:txBody>
          <a:bodyPr anchor="t"/>
          <a:lstStyle>
            <a:lvl1pPr algn="l">
              <a:defRPr sz="36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852863"/>
            <a:ext cx="6135687" cy="1633538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63C44-6C44-7E43-8924-149021AA9952}" type="datetimeFigureOut">
              <a:rPr lang="en-US" smtClean="0"/>
              <a:t>1/22/2019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9582CF-278F-8D44-9ECB-6DAB007C637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196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63C44-6C44-7E43-8924-149021AA9952}" type="datetimeFigureOut">
              <a:rPr lang="en-US" smtClean="0"/>
              <a:t>1/22/2019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9582CF-278F-8D44-9ECB-6DAB007C637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196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196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63C44-6C44-7E43-8924-149021AA9952}" type="datetimeFigureOut">
              <a:rPr lang="en-US" smtClean="0"/>
              <a:t>1/22/2019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9582CF-278F-8D44-9ECB-6DAB007C637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63C44-6C44-7E43-8924-149021AA9952}" type="datetimeFigureOut">
              <a:rPr lang="en-US" smtClean="0"/>
              <a:t>1/22/2019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9582CF-278F-8D44-9ECB-6DAB007C637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63C44-6C44-7E43-8924-149021AA9952}" type="datetimeFigureOut">
              <a:rPr lang="en-US" smtClean="0"/>
              <a:t>1/22/2019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9582CF-278F-8D44-9ECB-6DAB007C637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5495544"/>
            <a:ext cx="7772400" cy="594360"/>
          </a:xfrm>
        </p:spPr>
        <p:txBody>
          <a:bodyPr anchor="b"/>
          <a:lstStyle>
            <a:lvl1pPr algn="ctr">
              <a:defRPr sz="2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799" y="6096000"/>
            <a:ext cx="7772401" cy="6096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63C44-6C44-7E43-8924-149021AA9952}" type="datetimeFigureOut">
              <a:rPr lang="en-US" smtClean="0"/>
              <a:t>1/22/2019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9582CF-278F-8D44-9ECB-6DAB007C637D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04800" y="381000"/>
            <a:ext cx="7772400" cy="494284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5495278"/>
            <a:ext cx="7772400" cy="594626"/>
          </a:xfrm>
        </p:spPr>
        <p:txBody>
          <a:bodyPr anchor="b"/>
          <a:lstStyle>
            <a:lvl1pPr algn="ctr">
              <a:defRPr sz="2200" b="1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4582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1752" y="6096000"/>
            <a:ext cx="7772400" cy="612648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63C44-6C44-7E43-8924-149021AA9952}" type="datetimeFigureOut">
              <a:rPr lang="en-US" smtClean="0"/>
              <a:t>1/22/2019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9582CF-278F-8D44-9ECB-6DAB007C637D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620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620000" cy="480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458200" y="0"/>
            <a:ext cx="6858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458200" y="5486400"/>
            <a:ext cx="685800" cy="68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1788" y="5648960"/>
            <a:ext cx="548640" cy="396240"/>
          </a:xfrm>
          <a:prstGeom prst="bracketPair">
            <a:avLst>
              <a:gd name="adj" fmla="val 17949"/>
            </a:avLst>
          </a:prstGeom>
          <a:ln w="19050">
            <a:solidFill>
              <a:srgbClr val="FFFFFF"/>
            </a:solidFill>
          </a:ln>
        </p:spPr>
        <p:txBody>
          <a:bodyPr vert="horz" lIns="0" tIns="0" rIns="0" bIns="0" rtlCol="0" anchor="ctr"/>
          <a:lstStyle>
            <a:lvl1pPr algn="ctr">
              <a:defRPr sz="1800">
                <a:solidFill>
                  <a:srgbClr val="FFFFFF"/>
                </a:solidFill>
              </a:defRPr>
            </a:lvl1pPr>
          </a:lstStyle>
          <a:p>
            <a:fld id="{EC9582CF-278F-8D44-9ECB-6DAB007C637D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7586910" y="4048760"/>
            <a:ext cx="2367281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7551351" y="1645920"/>
            <a:ext cx="2438399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fld id="{C0263C44-6C44-7E43-8924-149021AA9952}" type="datetimeFigureOut">
              <a:rPr lang="en-US" smtClean="0"/>
              <a:t>1/22/2019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600" kern="1200" cap="none" spc="-100" baseline="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3429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2860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2860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2860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spcBef>
          <a:spcPct val="20000"/>
        </a:spcBef>
        <a:buClr>
          <a:schemeClr val="accent5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smtClean="0"/>
              <a:t>Model View Controller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6357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Lecture 1 (dragged).pdf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7" r="5357"/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  <p:extLst>
      <p:ext uri="{BB962C8B-B14F-4D97-AF65-F5344CB8AC3E}">
        <p14:creationId xmlns:p14="http://schemas.microsoft.com/office/powerpoint/2010/main" val="3217075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Lecture 1 (dragged)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7" r="5357"/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  <p:extLst>
      <p:ext uri="{BB962C8B-B14F-4D97-AF65-F5344CB8AC3E}">
        <p14:creationId xmlns:p14="http://schemas.microsoft.com/office/powerpoint/2010/main" val="2779287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 descr="Lecture 1 (dragged)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7" r="5357"/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  <p:extLst>
      <p:ext uri="{BB962C8B-B14F-4D97-AF65-F5344CB8AC3E}">
        <p14:creationId xmlns:p14="http://schemas.microsoft.com/office/powerpoint/2010/main" val="2097086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 descr="Lecture 1 (dragged)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7" r="5357"/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  <p:extLst>
      <p:ext uri="{BB962C8B-B14F-4D97-AF65-F5344CB8AC3E}">
        <p14:creationId xmlns:p14="http://schemas.microsoft.com/office/powerpoint/2010/main" val="2843385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Lecture 1 (dragged)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7" r="5357"/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  <p:extLst>
      <p:ext uri="{BB962C8B-B14F-4D97-AF65-F5344CB8AC3E}">
        <p14:creationId xmlns:p14="http://schemas.microsoft.com/office/powerpoint/2010/main" val="3702847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Lecture 1 (dragged)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7" r="5357"/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  <p:extLst>
      <p:ext uri="{BB962C8B-B14F-4D97-AF65-F5344CB8AC3E}">
        <p14:creationId xmlns:p14="http://schemas.microsoft.com/office/powerpoint/2010/main" val="109768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Lecture 1 (dragged)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7" r="5357"/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  <p:extLst>
      <p:ext uri="{BB962C8B-B14F-4D97-AF65-F5344CB8AC3E}">
        <p14:creationId xmlns:p14="http://schemas.microsoft.com/office/powerpoint/2010/main" val="4004329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Lecture 1 (dragged)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7" r="5357"/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  <p:extLst>
      <p:ext uri="{BB962C8B-B14F-4D97-AF65-F5344CB8AC3E}">
        <p14:creationId xmlns:p14="http://schemas.microsoft.com/office/powerpoint/2010/main" val="1874994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Lecture 1 (dragged)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7" r="5357"/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  <p:extLst>
      <p:ext uri="{BB962C8B-B14F-4D97-AF65-F5344CB8AC3E}">
        <p14:creationId xmlns:p14="http://schemas.microsoft.com/office/powerpoint/2010/main" val="1621102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Lecture 1 (dragged)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7" r="5357"/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  <p:extLst>
      <p:ext uri="{BB962C8B-B14F-4D97-AF65-F5344CB8AC3E}">
        <p14:creationId xmlns:p14="http://schemas.microsoft.com/office/powerpoint/2010/main" val="146483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MVC Reasoning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Any application has 2 primary parts:</a:t>
            </a:r>
          </a:p>
          <a:p>
            <a:pPr lvl="1"/>
            <a:r>
              <a:rPr lang="en-US" dirty="0" smtClean="0"/>
              <a:t>Data being manipulated</a:t>
            </a:r>
          </a:p>
          <a:p>
            <a:pPr lvl="1"/>
            <a:r>
              <a:rPr lang="en-US" dirty="0" smtClean="0"/>
              <a:t>A UI through which to perform the manipulation</a:t>
            </a:r>
          </a:p>
          <a:p>
            <a:r>
              <a:rPr lang="en-US" dirty="0" smtClean="0"/>
              <a:t>Data is logically independent from its presentation</a:t>
            </a:r>
          </a:p>
          <a:p>
            <a:pPr lvl="1"/>
            <a:r>
              <a:rPr lang="en-US" dirty="0" smtClean="0"/>
              <a:t>Display may also change over time, should be </a:t>
            </a:r>
            <a:r>
              <a:rPr lang="en-US" dirty="0" smtClean="0"/>
              <a:t>flexible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470722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Lecture 1 (dragged)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7" r="5357"/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  <p:extLst>
      <p:ext uri="{BB962C8B-B14F-4D97-AF65-F5344CB8AC3E}">
        <p14:creationId xmlns:p14="http://schemas.microsoft.com/office/powerpoint/2010/main" val="343273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Lecture 1 (dragged)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7" r="5357"/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  <p:extLst>
      <p:ext uri="{BB962C8B-B14F-4D97-AF65-F5344CB8AC3E}">
        <p14:creationId xmlns:p14="http://schemas.microsoft.com/office/powerpoint/2010/main" val="587373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Lecture 1 (dragged)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7" r="5357"/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  <p:extLst>
      <p:ext uri="{BB962C8B-B14F-4D97-AF65-F5344CB8AC3E}">
        <p14:creationId xmlns:p14="http://schemas.microsoft.com/office/powerpoint/2010/main" val="3537138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Lecture 1 (dragged)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7" r="5357"/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  <p:extLst>
      <p:ext uri="{BB962C8B-B14F-4D97-AF65-F5344CB8AC3E}">
        <p14:creationId xmlns:p14="http://schemas.microsoft.com/office/powerpoint/2010/main" val="977076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Lecture 1 (dragged)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7" r="5357"/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  <p:extLst>
      <p:ext uri="{BB962C8B-B14F-4D97-AF65-F5344CB8AC3E}">
        <p14:creationId xmlns:p14="http://schemas.microsoft.com/office/powerpoint/2010/main" val="3679806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Lecture 1 (dragged)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7" r="5357"/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  <p:extLst>
      <p:ext uri="{BB962C8B-B14F-4D97-AF65-F5344CB8AC3E}">
        <p14:creationId xmlns:p14="http://schemas.microsoft.com/office/powerpoint/2010/main" val="2084540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Lecture 1 (dragged)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7" r="5357"/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  <p:extLst>
      <p:ext uri="{BB962C8B-B14F-4D97-AF65-F5344CB8AC3E}">
        <p14:creationId xmlns:p14="http://schemas.microsoft.com/office/powerpoint/2010/main" val="3349224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Lecture 1 (dragged)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7" r="5357"/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  <p:extLst>
      <p:ext uri="{BB962C8B-B14F-4D97-AF65-F5344CB8AC3E}">
        <p14:creationId xmlns:p14="http://schemas.microsoft.com/office/powerpoint/2010/main" val="2877927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Lecture 1 (dragged)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7" r="5357"/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  <p:extLst>
      <p:ext uri="{BB962C8B-B14F-4D97-AF65-F5344CB8AC3E}">
        <p14:creationId xmlns:p14="http://schemas.microsoft.com/office/powerpoint/2010/main" val="629787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Lecture 1 (dragged)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7" r="5357"/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  <p:extLst>
      <p:ext uri="{BB962C8B-B14F-4D97-AF65-F5344CB8AC3E}">
        <p14:creationId xmlns:p14="http://schemas.microsoft.com/office/powerpoint/2010/main" val="1107601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odel-View-Controller design patter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570" y="1926818"/>
            <a:ext cx="7312774" cy="3022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889233" y="218114"/>
            <a:ext cx="702158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MCV – Basic Principle and Communication Patterns</a:t>
            </a:r>
            <a:endParaRPr lang="en-US" sz="2800" dirty="0"/>
          </a:p>
        </p:txBody>
      </p:sp>
      <p:sp>
        <p:nvSpPr>
          <p:cNvPr id="3" name="Rectangle 2"/>
          <p:cNvSpPr/>
          <p:nvPr/>
        </p:nvSpPr>
        <p:spPr>
          <a:xfrm>
            <a:off x="406865" y="5442087"/>
            <a:ext cx="761300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https://developer.apple.com/library/ios/documentation/General/Conceptual/DevPedia-CocoaCore/MVC.html</a:t>
            </a:r>
          </a:p>
        </p:txBody>
      </p:sp>
    </p:spTree>
    <p:extLst>
      <p:ext uri="{BB962C8B-B14F-4D97-AF65-F5344CB8AC3E}">
        <p14:creationId xmlns:p14="http://schemas.microsoft.com/office/powerpoint/2010/main" val="1314146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3427" y="3031486"/>
            <a:ext cx="7620000" cy="1143000"/>
          </a:xfrm>
        </p:spPr>
        <p:txBody>
          <a:bodyPr/>
          <a:lstStyle/>
          <a:p>
            <a:pPr algn="ctr"/>
            <a:r>
              <a:rPr lang="en-US" dirty="0" smtClean="0"/>
              <a:t>Converter App </a:t>
            </a:r>
            <a:r>
              <a:rPr lang="en-US" smtClean="0"/>
              <a:t>– Another MVC </a:t>
            </a:r>
            <a:r>
              <a:rPr lang="en-US" dirty="0" smtClean="0"/>
              <a:t>Example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7692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Lecture 1 (dragged).pdf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7" r="5357"/>
          <a:stretch>
            <a:fillRect/>
          </a:stretch>
        </p:blipFill>
        <p:spPr>
          <a:xfrm>
            <a:off x="134224" y="396558"/>
            <a:ext cx="8061820" cy="5142452"/>
          </a:xfrm>
        </p:spPr>
      </p:pic>
      <p:sp>
        <p:nvSpPr>
          <p:cNvPr id="3" name="Rectangle 2"/>
          <p:cNvSpPr/>
          <p:nvPr/>
        </p:nvSpPr>
        <p:spPr>
          <a:xfrm>
            <a:off x="599812" y="5689644"/>
            <a:ext cx="75962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https://github.com/sebastienwindal/iOSPatterns/wiki/standard-iOS-patterns</a:t>
            </a:r>
          </a:p>
        </p:txBody>
      </p:sp>
    </p:spTree>
    <p:extLst>
      <p:ext uri="{BB962C8B-B14F-4D97-AF65-F5344CB8AC3E}">
        <p14:creationId xmlns:p14="http://schemas.microsoft.com/office/powerpoint/2010/main" val="759793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Lecture 1 (dragged)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7" r="5357"/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  <p:extLst>
      <p:ext uri="{BB962C8B-B14F-4D97-AF65-F5344CB8AC3E}">
        <p14:creationId xmlns:p14="http://schemas.microsoft.com/office/powerpoint/2010/main" val="3070142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Lecture 1 (dragged)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7" r="5357"/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  <p:extLst>
      <p:ext uri="{BB962C8B-B14F-4D97-AF65-F5344CB8AC3E}">
        <p14:creationId xmlns:p14="http://schemas.microsoft.com/office/powerpoint/2010/main" val="2224278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Lecture 1 (dragged).pdf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7" r="5357"/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  <p:extLst>
      <p:ext uri="{BB962C8B-B14F-4D97-AF65-F5344CB8AC3E}">
        <p14:creationId xmlns:p14="http://schemas.microsoft.com/office/powerpoint/2010/main" val="759698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Lecture 1 (dragged)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7" r="5357"/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  <p:extLst>
      <p:ext uri="{BB962C8B-B14F-4D97-AF65-F5344CB8AC3E}">
        <p14:creationId xmlns:p14="http://schemas.microsoft.com/office/powerpoint/2010/main" val="396659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Lecture 1 (dragged)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7" r="5357"/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  <p:extLst>
      <p:ext uri="{BB962C8B-B14F-4D97-AF65-F5344CB8AC3E}">
        <p14:creationId xmlns:p14="http://schemas.microsoft.com/office/powerpoint/2010/main" val="2245500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djacency">
  <a:themeElements>
    <a:clrScheme name="Adjacency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Adjacency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djacency">
      <a:fillStyleLst>
        <a:solidFill>
          <a:schemeClr val="phClr"/>
        </a:solidFill>
        <a:solidFill>
          <a:schemeClr val="phClr">
            <a:tint val="55000"/>
          </a:schemeClr>
        </a:solidFill>
        <a:solidFill>
          <a:schemeClr val="phClr"/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algn="bl" rotWithShape="0">
              <a:srgbClr val="000000">
                <a:alpha val="60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hemeClr val="phClr">
                <a:shade val="4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75000">
              <a:schemeClr val="phClr">
                <a:shade val="100000"/>
                <a:satMod val="115000"/>
              </a:schemeClr>
            </a:gs>
            <a:gs pos="100000">
              <a:schemeClr val="phClr">
                <a:shade val="70000"/>
                <a:satMod val="130000"/>
              </a:schemeClr>
            </a:gs>
          </a:gsLst>
          <a:path path="circle">
            <a:fillToRect l="20000" t="50000" r="10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7000"/>
              </a:schemeClr>
              <a:schemeClr val="phClr">
                <a:shade val="96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Adjacency.thmx</Template>
  <TotalTime>359</TotalTime>
  <Words>186</Words>
  <Application>Microsoft Office PowerPoint</Application>
  <PresentationFormat>On-screen Show (4:3)</PresentationFormat>
  <Paragraphs>26</Paragraphs>
  <Slides>30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4" baseType="lpstr">
      <vt:lpstr>Arial</vt:lpstr>
      <vt:lpstr>Calibri</vt:lpstr>
      <vt:lpstr>Cambria</vt:lpstr>
      <vt:lpstr>Adjacency</vt:lpstr>
      <vt:lpstr>Model View Controller</vt:lpstr>
      <vt:lpstr>MVC Reasoning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Converter App – Another MVC Example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Model View Controller</dc:title>
  <dc:creator>philippe faucon</dc:creator>
  <cp:lastModifiedBy>Janaka Balasooriya</cp:lastModifiedBy>
  <cp:revision>18</cp:revision>
  <cp:lastPrinted>2015-09-02T16:10:40Z</cp:lastPrinted>
  <dcterms:created xsi:type="dcterms:W3CDTF">2013-09-04T17:15:34Z</dcterms:created>
  <dcterms:modified xsi:type="dcterms:W3CDTF">2019-01-23T03:57:07Z</dcterms:modified>
</cp:coreProperties>
</file>